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6"/>
  </p:notesMasterIdLst>
  <p:sldIdLst>
    <p:sldId id="281" r:id="rId2"/>
    <p:sldId id="282" r:id="rId3"/>
    <p:sldId id="257" r:id="rId4"/>
    <p:sldId id="283" r:id="rId5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4426" autoAdjust="0"/>
  </p:normalViewPr>
  <p:slideViewPr>
    <p:cSldViewPr snapToGrid="0">
      <p:cViewPr varScale="1">
        <p:scale>
          <a:sx n="92" d="100"/>
          <a:sy n="92" d="100"/>
        </p:scale>
        <p:origin x="156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02B97-3800-4D54-B23C-1E6EAEB57025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1D669-8796-4C5B-A4BF-0E79552E5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45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175F2DE3-F034-4EA9-9262-0DD92419A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32888" cy="3429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4FAC13AC-42B7-4A49-BCCA-0D35342D3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3" y="3429000"/>
            <a:ext cx="9132887" cy="381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Line 4">
            <a:extLst>
              <a:ext uri="{FF2B5EF4-FFF2-40B4-BE49-F238E27FC236}">
                <a16:creationId xmlns:a16="http://schemas.microsoft.com/office/drawing/2014/main" id="{625173EC-4507-46B5-9314-B8587DA9C0C3}"/>
              </a:ext>
            </a:extLst>
          </p:cNvPr>
          <p:cNvSpPr>
            <a:spLocks noChangeShapeType="1"/>
          </p:cNvSpPr>
          <p:nvPr/>
        </p:nvSpPr>
        <p:spPr bwMode="auto">
          <a:xfrm>
            <a:off x="9525" y="3543300"/>
            <a:ext cx="9132888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A4161B48-2FE5-4BA5-A76E-A697139E60F9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20616FD2-7EEA-40F7-91BF-E118BF739941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C230F2E7-6AC4-4EB5-A840-95CDC475E39B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373E7076-27F0-43CB-A5B2-C62834A04D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4585" name="Rectangle 9">
            <a:extLst>
              <a:ext uri="{FF2B5EF4-FFF2-40B4-BE49-F238E27FC236}">
                <a16:creationId xmlns:a16="http://schemas.microsoft.com/office/drawing/2014/main" id="{D95486DF-5827-4C43-8E12-3B3BD01CCE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A148434-4B13-4B58-8755-7D4D5265C12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4D509-939C-4592-A4C2-2855804C3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7B5AF4-0E89-40F4-90F2-AF1C51BD2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2472E-01B5-4E0E-B1E3-8BE173975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163B0C1-188B-4E7D-AB4B-B301288FB92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D7DB19-F674-40BD-A870-78FAFFB35EB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BA9E9-933D-486F-A720-BD036FE8C9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674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A4B849-0FB2-4B5B-8239-1631AB442A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342900"/>
            <a:ext cx="1943100" cy="5753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A4BA22-E816-4228-BB24-3E987DB2E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342900"/>
            <a:ext cx="5676900" cy="5753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9D30D-AE75-4707-986A-8C00D6168F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1D4E74-F9BF-44B1-93F4-2D93968067C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CC903-512B-4B85-979E-75D2D5CCF80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C98FF6-B861-4640-BAEF-D2457A34FF9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108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1767B-9C0B-4B23-87AB-1F50B3A34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2900"/>
            <a:ext cx="77724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03886-C158-460E-9BCD-08B1FE04128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4E6B6-D5DE-4BC3-AD24-266EB8337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BD3C5-4F57-45B3-A436-3217A434D3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0B3D1A3-53AC-4CEB-B089-E219477EE97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72EDB07-8538-4E12-A4C1-1337FC69C11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C302C02-3133-4476-9051-EC1605A0501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2477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1D722-B6A1-452D-A83B-A53490828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E1138-977C-444C-9AA9-C5B11D41B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635D3-E0DE-44AB-85B8-1AB28CB766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F51CB9-69A1-4D92-B264-3E948E6B5B8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F7C54-9B95-491C-B512-E3D1CC06DA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568D2-F238-4D24-B567-93D5B53423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841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C7C1A-ECDD-46D6-B2C2-51F4C4998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1320C-22C5-479A-BFAD-D8F471CA1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3393B-B83E-421B-9B55-C777B3DB90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2A5147-BE60-48E6-81EF-F9C73B5C012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8B5A0-34D3-47FB-B841-7041AEB42BE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E60912-4FE6-4FA1-940C-8ABF45D8CF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43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9AEE0-F98B-473B-A51B-E26AFB6F3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C3918-AF17-4C9F-B5D8-81054516F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0EAEB-C287-44E8-8EB4-2CD38355E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B38764-DF7D-4BA0-8C29-E6BD296CBE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7859AF-7125-451C-BCD8-47C6B1EC4C4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007ECB-DA97-4619-BEE2-1B565E759B7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712A038-4768-49B3-A410-B15F41D3D6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03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B50E-EB0B-4656-85ED-EE69C0F3D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B8DCC-8249-4C6E-B9D8-1177A4677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353A0-842C-434C-ABF8-50CE9C236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E23951-3CB5-4049-8B4C-A6504A67C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F5D5ED-7827-4367-8D08-9FE684B67B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22ADE-2F58-4824-B910-296EBA1202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439ACD-4C04-4D12-9FD0-77F7B71A083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024BC72-F583-4B13-B4D7-9F63665A2C7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6D5FAA9-9CC2-49A4-883D-8E130DCE906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81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98843-92F0-4747-AF72-C2B3EB24C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B1EF0B-2FD9-4C47-9476-675CD17BD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FAE627-FD99-4939-9197-F6278A63787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D2E05-EA33-48EC-ABFE-2662706196F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67473-9684-4DEB-908E-AA3124B7CB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30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0DDD77-9DA6-4107-AB05-480912BE6C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239C3A-020F-4FB5-AD1F-0FCACD811B6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5A8890-A8A8-4125-B48F-BFB68418192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90737-1802-459A-A7B1-8C01629520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723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7C76-27A8-4BD2-B126-44A20D00C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C17E7-BF57-4D8A-AA34-A3D53AC21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C7B8FD-1ADD-4B84-AB49-C42EDB1EE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1EB4B-8501-4798-8B76-968E40C05D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BC44B3-0D0E-4A15-934A-F04A0BD05B2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E92AB0-FE33-45DD-A1BB-0F343D6320B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196BB5-23C2-490E-8A5B-57069191B7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986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096EB-FC58-4E9C-928A-EBFEA9D3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FE6249-7D68-437F-955B-779ABDB8BA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BDF9C4-9AB2-4B71-A838-215B80EEA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328E7-938A-430B-B789-D276CA998B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AB21AF6-4E01-4F9B-8689-0ED540D687A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C4A624-0F13-47C8-B993-CC37660AE86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40508E7-C8FB-49C1-B56E-D15A0ED549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16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BE6E80F7-C0B7-45BB-A863-ADDE65020F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C9D1D84-A5AE-4D72-B943-FCF33CAC4D34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23555" name="Group 3">
            <a:extLst>
              <a:ext uri="{FF2B5EF4-FFF2-40B4-BE49-F238E27FC236}">
                <a16:creationId xmlns:a16="http://schemas.microsoft.com/office/drawing/2014/main" id="{B38D260E-AD01-482F-B017-6D259A18379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1638300"/>
            <a:chOff x="0" y="0"/>
            <a:chExt cx="5753" cy="1032"/>
          </a:xfrm>
        </p:grpSpPr>
        <p:sp>
          <p:nvSpPr>
            <p:cNvPr id="23556" name="Rectangle 4">
              <a:extLst>
                <a:ext uri="{FF2B5EF4-FFF2-40B4-BE49-F238E27FC236}">
                  <a16:creationId xmlns:a16="http://schemas.microsoft.com/office/drawing/2014/main" id="{AC572769-85CF-44C3-A5CB-E2177193B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9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7" name="Rectangle 5">
              <a:extLst>
                <a:ext uri="{FF2B5EF4-FFF2-40B4-BE49-F238E27FC236}">
                  <a16:creationId xmlns:a16="http://schemas.microsoft.com/office/drawing/2014/main" id="{FD885A50-D5EC-4CB1-992A-391E25A9DF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972"/>
              <a:ext cx="5753" cy="2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8" name="Line 6">
              <a:extLst>
                <a:ext uri="{FF2B5EF4-FFF2-40B4-BE49-F238E27FC236}">
                  <a16:creationId xmlns:a16="http://schemas.microsoft.com/office/drawing/2014/main" id="{AC65EC21-DA6D-464E-ABC8-068FFD5D6E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032"/>
              <a:ext cx="5753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59" name="Rectangle 7">
            <a:extLst>
              <a:ext uri="{FF2B5EF4-FFF2-40B4-BE49-F238E27FC236}">
                <a16:creationId xmlns:a16="http://schemas.microsoft.com/office/drawing/2014/main" id="{A8B7348B-4EA0-46C4-BA39-E205652F6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42900"/>
            <a:ext cx="77724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3560" name="Rectangle 8">
            <a:extLst>
              <a:ext uri="{FF2B5EF4-FFF2-40B4-BE49-F238E27FC236}">
                <a16:creationId xmlns:a16="http://schemas.microsoft.com/office/drawing/2014/main" id="{C6301765-5727-4674-ACDE-978924FC9F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561" name="Rectangle 9">
            <a:extLst>
              <a:ext uri="{FF2B5EF4-FFF2-40B4-BE49-F238E27FC236}">
                <a16:creationId xmlns:a16="http://schemas.microsoft.com/office/drawing/2014/main" id="{FD5BCAB8-F8C7-4501-B6BB-02A561C57B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en-US"/>
          </a:p>
        </p:txBody>
      </p:sp>
      <p:sp>
        <p:nvSpPr>
          <p:cNvPr id="23562" name="Rectangle 10">
            <a:extLst>
              <a:ext uri="{FF2B5EF4-FFF2-40B4-BE49-F238E27FC236}">
                <a16:creationId xmlns:a16="http://schemas.microsoft.com/office/drawing/2014/main" id="{8D057623-B03B-46F7-A1A3-A3BED367FB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ircle: Hollow 1">
            <a:extLst>
              <a:ext uri="{FF2B5EF4-FFF2-40B4-BE49-F238E27FC236}">
                <a16:creationId xmlns:a16="http://schemas.microsoft.com/office/drawing/2014/main" id="{2ABA4E95-D0BA-46F1-A1D1-CD0BCC60FD53}"/>
              </a:ext>
            </a:extLst>
          </p:cNvPr>
          <p:cNvSpPr>
            <a:spLocks noChangeAspect="1"/>
          </p:cNvSpPr>
          <p:nvPr/>
        </p:nvSpPr>
        <p:spPr bwMode="auto">
          <a:xfrm>
            <a:off x="2614961" y="2991311"/>
            <a:ext cx="3763536" cy="3763536"/>
          </a:xfrm>
          <a:prstGeom prst="donut">
            <a:avLst/>
          </a:prstGeom>
          <a:solidFill>
            <a:schemeClr val="bg2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7739F578-1A7C-4F66-AB14-C7B9547DBC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path of objects.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962498D7-1024-4115-A43D-B7BDAFE251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6771" y="1728434"/>
            <a:ext cx="7772400" cy="167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000" dirty="0"/>
              <a:t>If the centripetal force were suddenly removed from an object moving in a circular path, what trajectory (or path) would it follow?</a:t>
            </a:r>
          </a:p>
        </p:txBody>
      </p:sp>
      <p:sp>
        <p:nvSpPr>
          <p:cNvPr id="31748" name="Oval 4">
            <a:extLst>
              <a:ext uri="{FF2B5EF4-FFF2-40B4-BE49-F238E27FC236}">
                <a16:creationId xmlns:a16="http://schemas.microsoft.com/office/drawing/2014/main" id="{A927FB95-26AB-4311-A3A4-70637F8B82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87032" y="3466166"/>
            <a:ext cx="2834268" cy="2834268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26BBA8-6B2B-494C-9DBD-F86ABDBCC80C}"/>
              </a:ext>
            </a:extLst>
          </p:cNvPr>
          <p:cNvGrpSpPr/>
          <p:nvPr/>
        </p:nvGrpSpPr>
        <p:grpSpPr>
          <a:xfrm>
            <a:off x="2679353" y="4461312"/>
            <a:ext cx="3692304" cy="850745"/>
            <a:chOff x="2679353" y="4461312"/>
            <a:chExt cx="3692304" cy="850745"/>
          </a:xfrm>
        </p:grpSpPr>
        <p:pic>
          <p:nvPicPr>
            <p:cNvPr id="1026" name="Picture 2" descr="Top Down Racing Game With Book &amp; Assets - Car Clipart Top View, HD Png  Download , Transparent Png Image - PNGitem">
              <a:extLst>
                <a:ext uri="{FF2B5EF4-FFF2-40B4-BE49-F238E27FC236}">
                  <a16:creationId xmlns:a16="http://schemas.microsoft.com/office/drawing/2014/main" id="{62038EAB-F921-4FA8-970F-060853E8E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710846" y="4651246"/>
              <a:ext cx="850745" cy="470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3FB685-1D86-43BE-B166-09F76728D22C}"/>
                </a:ext>
              </a:extLst>
            </p:cNvPr>
            <p:cNvSpPr/>
            <p:nvPr/>
          </p:nvSpPr>
          <p:spPr bwMode="auto">
            <a:xfrm>
              <a:off x="2679353" y="4850219"/>
              <a:ext cx="45720" cy="45719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74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6F7F4860-5BCE-45E5-A859-7481CE106D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Which Path?</a:t>
            </a:r>
          </a:p>
        </p:txBody>
      </p:sp>
      <p:sp>
        <p:nvSpPr>
          <p:cNvPr id="32771" name="Oval 3">
            <a:extLst>
              <a:ext uri="{FF2B5EF4-FFF2-40B4-BE49-F238E27FC236}">
                <a16:creationId xmlns:a16="http://schemas.microsoft.com/office/drawing/2014/main" id="{7EECB1C4-A813-4C12-9E8C-2233EBCA67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83325" y="3657600"/>
            <a:ext cx="2514600" cy="2514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A11E5AC9-D4ED-46A6-8925-98EF8E7DC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1725" y="4800600"/>
            <a:ext cx="152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Oval 5">
            <a:extLst>
              <a:ext uri="{FF2B5EF4-FFF2-40B4-BE49-F238E27FC236}">
                <a16:creationId xmlns:a16="http://schemas.microsoft.com/office/drawing/2014/main" id="{BB3E76F9-FECE-43D8-8449-70E01B55DC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52800" y="3657600"/>
            <a:ext cx="2514600" cy="2514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4D720A72-1ED1-419E-B74A-421FB845C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800600"/>
            <a:ext cx="1524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Oval 7">
            <a:extLst>
              <a:ext uri="{FF2B5EF4-FFF2-40B4-BE49-F238E27FC236}">
                <a16:creationId xmlns:a16="http://schemas.microsoft.com/office/drawing/2014/main" id="{093D0EBF-D258-46A8-BADE-123B19D43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4800" y="3657600"/>
            <a:ext cx="2514600" cy="25146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Rectangle 8">
            <a:extLst>
              <a:ext uri="{FF2B5EF4-FFF2-40B4-BE49-F238E27FC236}">
                <a16:creationId xmlns:a16="http://schemas.microsoft.com/office/drawing/2014/main" id="{8EC22CEC-D8E9-4E91-9033-FF186DB83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113" y="4797425"/>
            <a:ext cx="104775" cy="155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Line 9">
            <a:extLst>
              <a:ext uri="{FF2B5EF4-FFF2-40B4-BE49-F238E27FC236}">
                <a16:creationId xmlns:a16="http://schemas.microsoft.com/office/drawing/2014/main" id="{CF685E30-5FAC-4BAE-B484-79D3AF18E0A6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5867400" y="2173288"/>
            <a:ext cx="0" cy="26273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Arc 10">
            <a:extLst>
              <a:ext uri="{FF2B5EF4-FFF2-40B4-BE49-F238E27FC236}">
                <a16:creationId xmlns:a16="http://schemas.microsoft.com/office/drawing/2014/main" id="{E5E421FE-BB67-4A54-A9EB-03C953E6395F}"/>
              </a:ext>
            </a:extLst>
          </p:cNvPr>
          <p:cNvSpPr>
            <a:spLocks/>
          </p:cNvSpPr>
          <p:nvPr/>
        </p:nvSpPr>
        <p:spPr bwMode="auto">
          <a:xfrm rot="18964883" flipV="1">
            <a:off x="7402513" y="2286000"/>
            <a:ext cx="1057275" cy="2741613"/>
          </a:xfrm>
          <a:custGeom>
            <a:avLst/>
            <a:gdLst>
              <a:gd name="G0" fmla="+- 0 0 0"/>
              <a:gd name="G1" fmla="+- 20127 0 0"/>
              <a:gd name="G2" fmla="+- 21600 0 0"/>
              <a:gd name="T0" fmla="*/ 7840 w 21600"/>
              <a:gd name="T1" fmla="*/ 0 h 26841"/>
              <a:gd name="T2" fmla="*/ 20530 w 21600"/>
              <a:gd name="T3" fmla="*/ 26841 h 26841"/>
              <a:gd name="T4" fmla="*/ 0 w 21600"/>
              <a:gd name="T5" fmla="*/ 20127 h 26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6841" fill="none" extrusionOk="0">
                <a:moveTo>
                  <a:pt x="7839" y="0"/>
                </a:moveTo>
                <a:cubicBezTo>
                  <a:pt x="16136" y="3231"/>
                  <a:pt x="21600" y="11223"/>
                  <a:pt x="21600" y="20127"/>
                </a:cubicBezTo>
                <a:cubicBezTo>
                  <a:pt x="21600" y="22407"/>
                  <a:pt x="21238" y="24673"/>
                  <a:pt x="20530" y="26841"/>
                </a:cubicBezTo>
              </a:path>
              <a:path w="21600" h="26841" stroke="0" extrusionOk="0">
                <a:moveTo>
                  <a:pt x="7839" y="0"/>
                </a:moveTo>
                <a:cubicBezTo>
                  <a:pt x="16136" y="3231"/>
                  <a:pt x="21600" y="11223"/>
                  <a:pt x="21600" y="20127"/>
                </a:cubicBezTo>
                <a:cubicBezTo>
                  <a:pt x="21600" y="22407"/>
                  <a:pt x="21238" y="24673"/>
                  <a:pt x="20530" y="26841"/>
                </a:cubicBezTo>
                <a:lnTo>
                  <a:pt x="0" y="2012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Arc 11">
            <a:extLst>
              <a:ext uri="{FF2B5EF4-FFF2-40B4-BE49-F238E27FC236}">
                <a16:creationId xmlns:a16="http://schemas.microsoft.com/office/drawing/2014/main" id="{0F123502-661D-4246-8EBE-F086DE59427C}"/>
              </a:ext>
            </a:extLst>
          </p:cNvPr>
          <p:cNvSpPr>
            <a:spLocks/>
          </p:cNvSpPr>
          <p:nvPr/>
        </p:nvSpPr>
        <p:spPr bwMode="auto">
          <a:xfrm rot="23111763" flipH="1" flipV="1">
            <a:off x="2909888" y="2173288"/>
            <a:ext cx="960437" cy="2830512"/>
          </a:xfrm>
          <a:custGeom>
            <a:avLst/>
            <a:gdLst>
              <a:gd name="G0" fmla="+- 0 0 0"/>
              <a:gd name="G1" fmla="+- 19269 0 0"/>
              <a:gd name="G2" fmla="+- 21600 0 0"/>
              <a:gd name="T0" fmla="*/ 9760 w 21600"/>
              <a:gd name="T1" fmla="*/ 0 h 24065"/>
              <a:gd name="T2" fmla="*/ 21061 w 21600"/>
              <a:gd name="T3" fmla="*/ 24065 h 24065"/>
              <a:gd name="T4" fmla="*/ 0 w 21600"/>
              <a:gd name="T5" fmla="*/ 19269 h 24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4065" fill="none" extrusionOk="0">
                <a:moveTo>
                  <a:pt x="9760" y="-1"/>
                </a:moveTo>
                <a:cubicBezTo>
                  <a:pt x="17022" y="3678"/>
                  <a:pt x="21600" y="11127"/>
                  <a:pt x="21600" y="19269"/>
                </a:cubicBezTo>
                <a:cubicBezTo>
                  <a:pt x="21600" y="20882"/>
                  <a:pt x="21419" y="22491"/>
                  <a:pt x="21060" y="24064"/>
                </a:cubicBezTo>
              </a:path>
              <a:path w="21600" h="24065" stroke="0" extrusionOk="0">
                <a:moveTo>
                  <a:pt x="9760" y="-1"/>
                </a:moveTo>
                <a:cubicBezTo>
                  <a:pt x="17022" y="3678"/>
                  <a:pt x="21600" y="11127"/>
                  <a:pt x="21600" y="19269"/>
                </a:cubicBezTo>
                <a:cubicBezTo>
                  <a:pt x="21600" y="20882"/>
                  <a:pt x="21419" y="22491"/>
                  <a:pt x="21060" y="24064"/>
                </a:cubicBezTo>
                <a:lnTo>
                  <a:pt x="0" y="1926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2780" name="Group 12">
            <a:extLst>
              <a:ext uri="{FF2B5EF4-FFF2-40B4-BE49-F238E27FC236}">
                <a16:creationId xmlns:a16="http://schemas.microsoft.com/office/drawing/2014/main" id="{22566FEF-BA6F-45CE-8037-7D492C7D5D68}"/>
              </a:ext>
            </a:extLst>
          </p:cNvPr>
          <p:cNvGrpSpPr>
            <a:grpSpLocks/>
          </p:cNvGrpSpPr>
          <p:nvPr/>
        </p:nvGrpSpPr>
        <p:grpSpPr bwMode="auto">
          <a:xfrm>
            <a:off x="1279525" y="6284913"/>
            <a:ext cx="6651625" cy="420687"/>
            <a:chOff x="806" y="3959"/>
            <a:chExt cx="4190" cy="265"/>
          </a:xfrm>
        </p:grpSpPr>
        <p:sp>
          <p:nvSpPr>
            <p:cNvPr id="32781" name="Text Box 13">
              <a:extLst>
                <a:ext uri="{FF2B5EF4-FFF2-40B4-BE49-F238E27FC236}">
                  <a16:creationId xmlns:a16="http://schemas.microsoft.com/office/drawing/2014/main" id="{C40D48D6-1D18-442E-B0EE-A5B36A4CE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" y="3959"/>
              <a:ext cx="2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(a)</a:t>
              </a:r>
            </a:p>
          </p:txBody>
        </p:sp>
        <p:sp>
          <p:nvSpPr>
            <p:cNvPr id="32782" name="Text Box 14">
              <a:extLst>
                <a:ext uri="{FF2B5EF4-FFF2-40B4-BE49-F238E27FC236}">
                  <a16:creationId xmlns:a16="http://schemas.microsoft.com/office/drawing/2014/main" id="{9216497F-1AC4-4332-BB5F-79F8E9004E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3984"/>
              <a:ext cx="3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(b)</a:t>
              </a:r>
            </a:p>
          </p:txBody>
        </p:sp>
        <p:sp>
          <p:nvSpPr>
            <p:cNvPr id="32783" name="Text Box 15">
              <a:extLst>
                <a:ext uri="{FF2B5EF4-FFF2-40B4-BE49-F238E27FC236}">
                  <a16:creationId xmlns:a16="http://schemas.microsoft.com/office/drawing/2014/main" id="{C9B4F761-4FF1-4F4E-B318-E945CBE05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4" y="3993"/>
              <a:ext cx="2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altLang="en-US" b="1">
                  <a:latin typeface="Arial" panose="020B0604020202020204" pitchFamily="34" charset="0"/>
                  <a:cs typeface="Arial" panose="020B0604020202020204" pitchFamily="34" charset="0"/>
                </a:rPr>
                <a:t>(c)</a:t>
              </a:r>
            </a:p>
          </p:txBody>
        </p:sp>
      </p:grpSp>
      <p:sp>
        <p:nvSpPr>
          <p:cNvPr id="32784" name="Oval 16">
            <a:extLst>
              <a:ext uri="{FF2B5EF4-FFF2-40B4-BE49-F238E27FC236}">
                <a16:creationId xmlns:a16="http://schemas.microsoft.com/office/drawing/2014/main" id="{96894B11-9E02-46A3-AB6D-D857689ED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6281738"/>
            <a:ext cx="1295400" cy="4572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Text Box 17">
            <a:extLst>
              <a:ext uri="{FF2B5EF4-FFF2-40B4-BE49-F238E27FC236}">
                <a16:creationId xmlns:a16="http://schemas.microsoft.com/office/drawing/2014/main" id="{4887D829-7EF2-4E4C-AC34-76CD313A9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3943350"/>
            <a:ext cx="7929563" cy="19272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174625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chemeClr val="accent2"/>
                </a:solidFill>
              </a:rPr>
              <a:t>Why?</a:t>
            </a:r>
          </a:p>
          <a:p>
            <a:pPr>
              <a:buFontTx/>
              <a:buChar char="•"/>
            </a:pPr>
            <a:r>
              <a:rPr lang="en-US" altLang="en-US" b="1">
                <a:solidFill>
                  <a:schemeClr val="accent2"/>
                </a:solidFill>
              </a:rPr>
              <a:t> Because of Inertia – An object in motion wants to remain in motion at constant speed in a straight line.</a:t>
            </a:r>
          </a:p>
          <a:p>
            <a:pPr>
              <a:buFontTx/>
              <a:buChar char="•"/>
            </a:pPr>
            <a:r>
              <a:rPr lang="en-US" altLang="en-US" b="1">
                <a:solidFill>
                  <a:schemeClr val="accent2"/>
                </a:solidFill>
              </a:rPr>
              <a:t> If the unbalanced centripetal force is removed, the object will continue in a straight path.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36 -0.175 C -0.04288 -0.15741 0.00712 -0.06273 -0.0059 0.0375 C -0.0191 0.13681 -0.09062 0.20347 -0.16528 0.18611 C -0.2401 0.16852 -0.28958 0.07292 -0.27674 -0.02639 C -0.26354 -0.12639 -0.19236 -0.19259 -0.11736 -0.175 Z " pathEditMode="relative" rAng="602276" ptsTypes="fffff">
                                      <p:cBhvr>
                                        <p:cTn id="13" dur="3000" spd="-100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1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191 3.7037E-7 L -0.00382 -0.06806 C -0.00365 -0.09236 0.00035 -0.12176 0.00417 -0.1456 C 0.00747 -0.16991 0.01128 -0.18657 0.01736 -0.21296 C 0.02587 -0.2537 0.03542 -0.28218 0.04184 -0.30486 L 0.0776 -0.39722 " pathEditMode="fixed" rAng="0" ptsTypes="FfafFF">
                                      <p:cBhvr>
                                        <p:cTn id="16" dur="2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" y="-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54 -0.1748 C -0.03906 -0.15723 0.01094 -0.06266 -0.00208 0.03745 C -0.01528 0.13664 -0.08681 0.20323 -0.16146 0.18589 C -0.23628 0.16832 -0.28594 0.07283 -0.27292 -0.02636 C -0.25972 -0.12625 -0.18854 -0.19237 -0.11354 -0.1748 Z " pathEditMode="relative" rAng="602276" ptsTypes="fffff">
                                      <p:cBhvr>
                                        <p:cTn id="30" dur="3000" spd="-100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18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64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33333E-6 9.82659E-7 L 3.33333E-6 -0.388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46" presetID="1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54 -0.1748 C -0.03906 -0.15723 0.01094 -0.06266 -0.00208 0.03745 C -0.01528 0.13664 -0.08681 0.20323 -0.16146 0.18589 C -0.23628 0.16832 -0.28594 0.07283 -0.27292 -0.02636 C -0.25972 -0.12625 -0.18854 -0.19237 -0.11354 -0.1748 Z " pathEditMode="relative" rAng="602276" ptsTypes="fffff">
                                      <p:cBhvr>
                                        <p:cTn id="47" dur="3000" spd="-100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18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49" presetID="51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77778E-6 -1.11111E-6 L -0.00277 -0.06944 L -0.01215 -0.11597 C -0.01493 -0.1287 -0.01632 -0.13287 -0.02152 -0.14861 C -0.02725 -0.16435 -0.03802 -0.1912 -0.04652 -0.20972 C -0.05642 -0.23333 -0.06545 -0.24606 -0.07257 -0.25903 C -0.08003 -0.27176 -0.07882 -0.26736 -0.09132 -0.2868 L -0.15451 -0.36389 " pathEditMode="relative" rAng="0" ptsTypes="FAfafaFF">
                                      <p:cBhvr>
                                        <p:cTn id="50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6" y="-1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27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2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27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27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5" grpId="0" uiExpand="1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659EA97-EA0E-48A2-AB28-D9DFE930BE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Inertial Path</a:t>
            </a:r>
          </a:p>
        </p:txBody>
      </p:sp>
      <p:pic>
        <p:nvPicPr>
          <p:cNvPr id="4" name="Centripetal Motion Demonstration">
            <a:hlinkClick r:id="" action="ppaction://media"/>
            <a:extLst>
              <a:ext uri="{FF2B5EF4-FFF2-40B4-BE49-F238E27FC236}">
                <a16:creationId xmlns:a16="http://schemas.microsoft.com/office/drawing/2014/main" id="{D5AF2DF3-5D1C-4C1E-889C-5D1D9CA087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426406"/>
            <a:ext cx="4572000" cy="2571750"/>
          </a:xfrm>
          <a:prstGeom prst="rect">
            <a:avLst/>
          </a:prstGeom>
        </p:spPr>
      </p:pic>
      <p:pic>
        <p:nvPicPr>
          <p:cNvPr id="9" name="Centripetal Motion Demonstration4">
            <a:hlinkClick r:id="" action="ppaction://media"/>
            <a:extLst>
              <a:ext uri="{FF2B5EF4-FFF2-40B4-BE49-F238E27FC236}">
                <a16:creationId xmlns:a16="http://schemas.microsoft.com/office/drawing/2014/main" id="{7C256DA7-A147-4CC3-8BDE-7051CE298A0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426406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7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659EA97-EA0E-48A2-AB28-D9DFE930BE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Inertial Path (</a:t>
            </a:r>
            <a:r>
              <a:rPr lang="en-US" altLang="en-US" dirty="0" err="1"/>
              <a:t>SloMo</a:t>
            </a:r>
            <a:r>
              <a:rPr lang="en-US" altLang="en-US" dirty="0"/>
              <a:t>)</a:t>
            </a:r>
          </a:p>
        </p:txBody>
      </p:sp>
      <p:pic>
        <p:nvPicPr>
          <p:cNvPr id="2" name="Centripetal Motion Demo SloMo">
            <a:hlinkClick r:id="" action="ppaction://media"/>
            <a:extLst>
              <a:ext uri="{FF2B5EF4-FFF2-40B4-BE49-F238E27FC236}">
                <a16:creationId xmlns:a16="http://schemas.microsoft.com/office/drawing/2014/main" id="{C9AEB98C-ACC5-4668-ACB6-573222BC83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2023181"/>
            <a:ext cx="4572000" cy="2571750"/>
          </a:xfrm>
          <a:prstGeom prst="rect">
            <a:avLst/>
          </a:prstGeom>
        </p:spPr>
      </p:pic>
      <p:pic>
        <p:nvPicPr>
          <p:cNvPr id="3" name="Projectile Motion Demo SloMo">
            <a:hlinkClick r:id="" action="ppaction://media"/>
            <a:extLst>
              <a:ext uri="{FF2B5EF4-FFF2-40B4-BE49-F238E27FC236}">
                <a16:creationId xmlns:a16="http://schemas.microsoft.com/office/drawing/2014/main" id="{8AFF7A5E-9098-421A-9639-E206B7EEF4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02318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3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NNER">
  <a:themeElements>
    <a:clrScheme name="BANNER 1">
      <a:dk1>
        <a:srgbClr val="004646"/>
      </a:dk1>
      <a:lt1>
        <a:srgbClr val="DDDDDD"/>
      </a:lt1>
      <a:dk2>
        <a:srgbClr val="008080"/>
      </a:dk2>
      <a:lt2>
        <a:srgbClr val="000000"/>
      </a:lt2>
      <a:accent1>
        <a:srgbClr val="FFCC99"/>
      </a:accent1>
      <a:accent2>
        <a:srgbClr val="FF9900"/>
      </a:accent2>
      <a:accent3>
        <a:srgbClr val="AAC0C0"/>
      </a:accent3>
      <a:accent4>
        <a:srgbClr val="BDBDBD"/>
      </a:accent4>
      <a:accent5>
        <a:srgbClr val="FFE2CA"/>
      </a:accent5>
      <a:accent6>
        <a:srgbClr val="E78A00"/>
      </a:accent6>
      <a:hlink>
        <a:srgbClr val="FF6633"/>
      </a:hlink>
      <a:folHlink>
        <a:srgbClr val="00CCCC"/>
      </a:folHlink>
    </a:clrScheme>
    <a:fontScheme name="BANNE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ANNER 1">
        <a:dk1>
          <a:srgbClr val="004646"/>
        </a:dk1>
        <a:lt1>
          <a:srgbClr val="DDDDDD"/>
        </a:lt1>
        <a:dk2>
          <a:srgbClr val="008080"/>
        </a:dk2>
        <a:lt2>
          <a:srgbClr val="000000"/>
        </a:lt2>
        <a:accent1>
          <a:srgbClr val="FFCC99"/>
        </a:accent1>
        <a:accent2>
          <a:srgbClr val="FF9900"/>
        </a:accent2>
        <a:accent3>
          <a:srgbClr val="AAC0C0"/>
        </a:accent3>
        <a:accent4>
          <a:srgbClr val="BDBDBD"/>
        </a:accent4>
        <a:accent5>
          <a:srgbClr val="FFE2CA"/>
        </a:accent5>
        <a:accent6>
          <a:srgbClr val="E78A00"/>
        </a:accent6>
        <a:hlink>
          <a:srgbClr val="FF6633"/>
        </a:hlink>
        <a:folHlink>
          <a:srgbClr val="00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NNER 2">
        <a:dk1>
          <a:srgbClr val="000000"/>
        </a:dk1>
        <a:lt1>
          <a:srgbClr val="FFFFCC"/>
        </a:lt1>
        <a:dk2>
          <a:srgbClr val="000000"/>
        </a:dk2>
        <a:lt2>
          <a:srgbClr val="CC9900"/>
        </a:lt2>
        <a:accent1>
          <a:srgbClr val="FFCC99"/>
        </a:accent1>
        <a:accent2>
          <a:srgbClr val="FF9900"/>
        </a:accent2>
        <a:accent3>
          <a:srgbClr val="FFFFE2"/>
        </a:accent3>
        <a:accent4>
          <a:srgbClr val="000000"/>
        </a:accent4>
        <a:accent5>
          <a:srgbClr val="FFE2CA"/>
        </a:accent5>
        <a:accent6>
          <a:srgbClr val="E78A00"/>
        </a:accent6>
        <a:hlink>
          <a:srgbClr val="FF6633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NNER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EAEAEA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A1A1A1"/>
        </a:accent6>
        <a:hlink>
          <a:srgbClr val="5F5F5F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Settings\Charlie\Application Data\Microsoft\Templates\BANNER.POT</Template>
  <TotalTime>2798</TotalTime>
  <Words>94</Words>
  <Application>Microsoft Office PowerPoint</Application>
  <PresentationFormat>On-screen Show (4:3)</PresentationFormat>
  <Paragraphs>11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BANNER</vt:lpstr>
      <vt:lpstr>The path of objects.</vt:lpstr>
      <vt:lpstr>Which Path?</vt:lpstr>
      <vt:lpstr>The Inertial Path</vt:lpstr>
      <vt:lpstr>The Inertial Path (SloMo)</vt:lpstr>
    </vt:vector>
  </TitlesOfParts>
  <Company>TEXACO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and Science</dc:title>
  <dc:creator>Charlie</dc:creator>
  <cp:lastModifiedBy>Charlie Ropes</cp:lastModifiedBy>
  <cp:revision>84</cp:revision>
  <dcterms:created xsi:type="dcterms:W3CDTF">2006-01-29T16:08:38Z</dcterms:created>
  <dcterms:modified xsi:type="dcterms:W3CDTF">2021-01-11T14:27:48Z</dcterms:modified>
</cp:coreProperties>
</file>